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18DF7C-357C-4C37-A2BE-728134C9F40E}" v="478" dt="2023-10-06T10:17:29.718"/>
    <p1510:client id="{F30D46DD-11E1-48E0-91F4-4CCC710FD6CA}" v="10" dt="2023-10-05T14:12:13.94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y fecha</a:t>
            </a:r>
          </a:p>
        </p:txBody>
      </p:sp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de la presentación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de la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ción fáctic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Información fáctica</a:t>
            </a:r>
          </a:p>
        </p:txBody>
      </p:sp>
      <p:sp>
        <p:nvSpPr>
          <p:cNvPr id="1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Atribución</a:t>
            </a:r>
          </a:p>
        </p:txBody>
      </p:sp>
      <p:sp>
        <p:nvSpPr>
          <p:cNvPr id="116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 algn="l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 algn="l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 algn="l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 algn="l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 algn="l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“Cita destacable”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enco de ensalada con arroz frito, huevos duros y palillo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uenco con pasteles de salmón, ensalada y hummus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uenco de pappardelle con mantequilla de perejil, avellanas tostadas y lascas de queso parmesano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enco de ensalada con arroz frito, huevos duros y palillo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guacates y lima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de la presentación</a:t>
            </a:r>
          </a:p>
        </p:txBody>
      </p:sp>
      <p:sp>
        <p:nvSpPr>
          <p:cNvPr id="23" name="Autor y fech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y fecha</a:t>
            </a:r>
          </a:p>
        </p:txBody>
      </p:sp>
      <p:sp>
        <p:nvSpPr>
          <p:cNvPr id="2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de la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enco con pasteles de salmón, ensalada y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Título de la diapositiva</a:t>
            </a:r>
          </a:p>
        </p:txBody>
      </p:sp>
      <p:sp>
        <p:nvSpPr>
          <p:cNvPr id="3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la diapositiv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de la diapositiva</a:t>
            </a:r>
          </a:p>
        </p:txBody>
      </p:sp>
      <p:sp>
        <p:nvSpPr>
          <p:cNvPr id="43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la diapositiva</a:t>
            </a:r>
          </a:p>
        </p:txBody>
      </p:sp>
      <p:sp>
        <p:nvSpPr>
          <p:cNvPr id="44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la diapositiva</a:t>
            </a:r>
          </a:p>
        </p:txBody>
      </p:sp>
      <p:sp>
        <p:nvSpPr>
          <p:cNvPr id="61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Cuenco de pappardelle con mantequilla de perejil, avellanas tostadas y lascas de queso parmesano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de la diapositiva</a:t>
            </a:r>
          </a:p>
        </p:txBody>
      </p:sp>
      <p:sp>
        <p:nvSpPr>
          <p:cNvPr id="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de sección</a:t>
            </a:r>
          </a:p>
        </p:txBody>
      </p:sp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Título de la diapositiva</a:t>
            </a:r>
          </a:p>
        </p:txBody>
      </p:sp>
      <p:sp>
        <p:nvSpPr>
          <p:cNvPr id="80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la diapositiva</a:t>
            </a:r>
          </a:p>
        </p:txBody>
      </p:sp>
      <p:sp>
        <p:nvSpPr>
          <p:cNvPr id="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de agenda</a:t>
            </a:r>
          </a:p>
        </p:txBody>
      </p:sp>
      <p:sp>
        <p:nvSpPr>
          <p:cNvPr id="89" name="Subtítulo de agend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agenda</a:t>
            </a:r>
          </a:p>
        </p:txBody>
      </p:sp>
      <p:sp>
        <p:nvSpPr>
          <p:cNvPr id="90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algn="l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algn="l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algn="l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algn="l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Temas relacionados con la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Título de la diapositiva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44500" marR="0" indent="-444500" algn="ctr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054100" marR="0" indent="-444500" algn="ctr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663700" marR="0" indent="-444500" algn="ctr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273300" marR="0" indent="-444500" algn="ctr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882900" marR="0" indent="-444500" algn="ctr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492500" marR="0" indent="-444500" algn="ctr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102100" marR="0" indent="-444500" algn="ctr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711700" marR="0" indent="-444500" algn="ctr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321300" marR="0" indent="-444500" algn="ctr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sonia.ruiz.p31@gmail.com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solkiria.github.io/solkiria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ublic.tableau.com/app/profile/solkiria" TargetMode="External"/><Relationship Id="rId5" Type="http://schemas.openxmlformats.org/officeDocument/2006/relationships/hyperlink" Target="http://www.github.com/solkiria" TargetMode="External"/><Relationship Id="rId4" Type="http://schemas.openxmlformats.org/officeDocument/2006/relationships/hyperlink" Target="http://www.linkedin.com/in/sonia-ruiz-pere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RESENTAN"/>
          <p:cNvSpPr txBox="1"/>
          <p:nvPr/>
        </p:nvSpPr>
        <p:spPr>
          <a:xfrm>
            <a:off x="10347041" y="6440266"/>
            <a:ext cx="3747428" cy="83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200000"/>
              </a:lnSpc>
              <a:defRPr sz="2800" spc="1288"/>
            </a:lvl1pPr>
          </a:lstStyle>
          <a:p>
            <a:r>
              <a:rPr lang="es-ES" dirty="0"/>
              <a:t>PRESENTS</a:t>
            </a:r>
            <a:endParaRPr dirty="0"/>
          </a:p>
        </p:txBody>
      </p:sp>
      <p:sp>
        <p:nvSpPr>
          <p:cNvPr id="154" name="Automatización de la limpieza e introducción en una base de datos…"/>
          <p:cNvSpPr txBox="1"/>
          <p:nvPr/>
        </p:nvSpPr>
        <p:spPr>
          <a:xfrm>
            <a:off x="4871886" y="8213854"/>
            <a:ext cx="14640226" cy="264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900">
                <a:solidFill>
                  <a:srgbClr val="4FA7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s-ES" sz="6300" b="1" dirty="0">
                <a:ea typeface="+mn-lt"/>
                <a:cs typeface="+mn-lt"/>
              </a:rPr>
              <a:t>Data base </a:t>
            </a:r>
            <a:r>
              <a:rPr lang="es-ES" sz="6300" b="1" err="1">
                <a:ea typeface="+mn-lt"/>
                <a:cs typeface="+mn-lt"/>
              </a:rPr>
              <a:t>creation</a:t>
            </a:r>
            <a:r>
              <a:rPr lang="es-ES" sz="6300" b="1" dirty="0">
                <a:ea typeface="+mn-lt"/>
                <a:cs typeface="+mn-lt"/>
              </a:rPr>
              <a:t> </a:t>
            </a:r>
            <a:r>
              <a:rPr lang="es-ES" sz="6300" b="1" err="1">
                <a:ea typeface="+mn-lt"/>
                <a:cs typeface="+mn-lt"/>
              </a:rPr>
              <a:t>project</a:t>
            </a:r>
            <a:endParaRPr lang="es-ES" sz="6300" b="1" err="1"/>
          </a:p>
          <a:p>
            <a:pPr defTabSz="457200">
              <a:defRPr sz="3900">
                <a:solidFill>
                  <a:srgbClr val="4FA7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s-ES" sz="6300" b="1" dirty="0">
              <a:ea typeface="+mn-lt"/>
              <a:cs typeface="+mn-lt"/>
            </a:endParaRPr>
          </a:p>
          <a:p>
            <a:pPr defTabSz="457200">
              <a:defRPr sz="3900">
                <a:solidFill>
                  <a:srgbClr val="4FA7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ea typeface="+mn-lt"/>
                <a:cs typeface="+mn-lt"/>
              </a:rPr>
              <a:t>Data base creation and automatization with .</a:t>
            </a:r>
            <a:r>
              <a:rPr lang="en-US" dirty="0" err="1">
                <a:ea typeface="+mn-lt"/>
                <a:cs typeface="+mn-lt"/>
              </a:rPr>
              <a:t>sql</a:t>
            </a:r>
            <a:r>
              <a:rPr lang="en-US" dirty="0">
                <a:ea typeface="+mn-lt"/>
                <a:cs typeface="+mn-lt"/>
              </a:rPr>
              <a:t>, .xml and .txt files</a:t>
            </a:r>
            <a:endParaRPr dirty="0"/>
          </a:p>
        </p:txBody>
      </p:sp>
      <p:pic>
        <p:nvPicPr>
          <p:cNvPr id="5" name="Imagen 4" descr="Texto, Logotipo&#10;&#10;Descripción generada automáticamente">
            <a:extLst>
              <a:ext uri="{FF2B5EF4-FFF2-40B4-BE49-F238E27FC236}">
                <a16:creationId xmlns:a16="http://schemas.microsoft.com/office/drawing/2014/main" id="{38EA9E31-770C-F86E-0A39-673FFE30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656" y="1256075"/>
            <a:ext cx="5532407" cy="37851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DATATXT_ORIGINAL.png" descr="DATATXT_ORIGINAL.png"/>
          <p:cNvPicPr>
            <a:picLocks noChangeAspect="1"/>
          </p:cNvPicPr>
          <p:nvPr/>
        </p:nvPicPr>
        <p:blipFill>
          <a:blip r:embed="rId2"/>
          <a:srcRect l="1876" t="1449" r="1876" b="61013"/>
          <a:stretch>
            <a:fillRect/>
          </a:stretch>
        </p:blipFill>
        <p:spPr>
          <a:xfrm>
            <a:off x="2829321" y="1950853"/>
            <a:ext cx="18725499" cy="718963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Una lista de strings.…"/>
          <p:cNvSpPr txBox="1"/>
          <p:nvPr/>
        </p:nvSpPr>
        <p:spPr>
          <a:xfrm>
            <a:off x="8428235" y="9802482"/>
            <a:ext cx="7527530" cy="3407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55599" indent="-355599" algn="l">
              <a:buSzPct val="123000"/>
              <a:buChar char="-"/>
            </a:pPr>
            <a:r>
              <a:t>Una lista de strings.</a:t>
            </a:r>
          </a:p>
          <a:p>
            <a:pPr algn="l"/>
            <a:endParaRPr/>
          </a:p>
          <a:p>
            <a:pPr marL="355599" indent="-355599" algn="l">
              <a:buSzPct val="123000"/>
              <a:buChar char="-"/>
            </a:pPr>
            <a:r>
              <a:t>Presenta un indice .sql para cada fila.</a:t>
            </a:r>
          </a:p>
          <a:p>
            <a:pPr algn="l"/>
            <a:endParaRPr/>
          </a:p>
          <a:p>
            <a:pPr marL="355599" indent="-355599" algn="l">
              <a:buSzPct val="123000"/>
              <a:buChar char="-"/>
            </a:pPr>
            <a:r>
              <a:t>Limpieza: </a:t>
            </a:r>
          </a:p>
          <a:p>
            <a:pPr marL="965200" lvl="1" indent="-355600" algn="l">
              <a:buSzPct val="123000"/>
              <a:buChar char="-"/>
            </a:pPr>
            <a:r>
              <a:t>Eliminar espacios innecesarios.</a:t>
            </a:r>
          </a:p>
          <a:p>
            <a:pPr marL="965200" lvl="1" indent="-355600" algn="l">
              <a:buSzPct val="123000"/>
              <a:buChar char="-"/>
            </a:pPr>
            <a:r>
              <a:t>Cambiar “&lt;“ por “under”.</a:t>
            </a:r>
          </a:p>
          <a:p>
            <a:pPr marL="965200" lvl="1" indent="-355600" algn="l">
              <a:buSzPct val="123000"/>
              <a:buChar char="-"/>
            </a:pPr>
            <a:r>
              <a:t>Cambiar “null” por “NULL”.</a:t>
            </a:r>
          </a:p>
          <a:p>
            <a:pPr marL="965200" lvl="1" indent="-355600" algn="l">
              <a:buSzPct val="123000"/>
              <a:buChar char="-"/>
            </a:pPr>
            <a:r>
              <a:t>Eliminar “\n “ al final de cada elemento.</a:t>
            </a:r>
          </a:p>
        </p:txBody>
      </p:sp>
      <p:sp>
        <p:nvSpPr>
          <p:cNvPr id="212" name="Características del archivo .txt"/>
          <p:cNvSpPr txBox="1"/>
          <p:nvPr/>
        </p:nvSpPr>
        <p:spPr>
          <a:xfrm>
            <a:off x="9547148" y="930668"/>
            <a:ext cx="5289704" cy="95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t>Características del archivo .txt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1- Como nos llega el archivo.png" descr="1- Como nos llega el arch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77" y="1277070"/>
            <a:ext cx="21567246" cy="12125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o"/>
          <p:cNvSpPr txBox="1"/>
          <p:nvPr/>
        </p:nvSpPr>
        <p:spPr>
          <a:xfrm>
            <a:off x="11768023" y="6627317"/>
            <a:ext cx="847954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16" name="Texto"/>
          <p:cNvSpPr txBox="1"/>
          <p:nvPr/>
        </p:nvSpPr>
        <p:spPr>
          <a:xfrm>
            <a:off x="11895023" y="6754317"/>
            <a:ext cx="847954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17" name="¿Que apariencia tiene el archivo que nos llega?"/>
          <p:cNvSpPr txBox="1"/>
          <p:nvPr/>
        </p:nvSpPr>
        <p:spPr>
          <a:xfrm>
            <a:off x="7423975" y="441224"/>
            <a:ext cx="8101077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2800" b="1"/>
            </a:lvl1pPr>
          </a:lstStyle>
          <a:p>
            <a:r>
              <a:t>¿Que apariencia tiene el archivo que nos llega?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3-desarrollo de funciones.png" descr="3-desarrollo de funcio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17" y="1277148"/>
            <a:ext cx="21566966" cy="1212549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Desarrollo de funciones."/>
          <p:cNvSpPr txBox="1"/>
          <p:nvPr/>
        </p:nvSpPr>
        <p:spPr>
          <a:xfrm>
            <a:off x="10070769" y="417129"/>
            <a:ext cx="4242462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Desarrollo de funciones.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4-desarrollo de funciones.png" descr="4-desarrollo de funcio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2" y="1238349"/>
            <a:ext cx="21623916" cy="12157517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Desarrollo de funciones."/>
          <p:cNvSpPr txBox="1"/>
          <p:nvPr/>
        </p:nvSpPr>
        <p:spPr>
          <a:xfrm>
            <a:off x="10070769" y="417129"/>
            <a:ext cx="4242462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Desarrollo de funciones.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5-mostrar resultado preliminar con solo aplicar funciones.png" descr="5-mostrar resultado preliminar con solo aplicar funcio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97" y="1275601"/>
            <a:ext cx="21600006" cy="1214407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sultado preliminar."/>
          <p:cNvSpPr txBox="1"/>
          <p:nvPr/>
        </p:nvSpPr>
        <p:spPr>
          <a:xfrm>
            <a:off x="10341203" y="417129"/>
            <a:ext cx="3701594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Resultado preliminar.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6- desarrrollo de clase.png" descr="6- desarrrollo de cl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39" y="1263806"/>
            <a:ext cx="21603322" cy="12145938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Desarrollo de clase."/>
          <p:cNvSpPr txBox="1"/>
          <p:nvPr/>
        </p:nvSpPr>
        <p:spPr>
          <a:xfrm>
            <a:off x="10452861" y="417129"/>
            <a:ext cx="3478277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Desarrollo de clase.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7-desarrrollo de clase.png" descr="7-desarrrollo de cl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93" y="1243246"/>
            <a:ext cx="21628014" cy="1215982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Desarrollo de clase."/>
          <p:cNvSpPr txBox="1"/>
          <p:nvPr/>
        </p:nvSpPr>
        <p:spPr>
          <a:xfrm>
            <a:off x="10452861" y="417129"/>
            <a:ext cx="3478277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Desarrollo de clase.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8-desarrrollo de clase.png" descr="8-desarrrollo de cl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36" y="1255322"/>
            <a:ext cx="21601928" cy="1214515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Desarrollo de clase."/>
          <p:cNvSpPr txBox="1"/>
          <p:nvPr/>
        </p:nvSpPr>
        <p:spPr>
          <a:xfrm>
            <a:off x="10452861" y="417129"/>
            <a:ext cx="3478277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Desarrollo de clase.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9-desarrrollo de clase.png" descr="9-desarrrollo de cl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92" y="1247322"/>
            <a:ext cx="21613514" cy="1215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Desarrollo de clase."/>
          <p:cNvSpPr txBox="1"/>
          <p:nvPr/>
        </p:nvSpPr>
        <p:spPr>
          <a:xfrm>
            <a:off x="10452861" y="417129"/>
            <a:ext cx="3478277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Desarrollo de clase.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VIDEO_TXT_CORTADO.mov" descr="VIDEO_TXT_CORTAD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467" y="1153198"/>
            <a:ext cx="21095066" cy="1234940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ódigo en ejecución."/>
          <p:cNvSpPr txBox="1"/>
          <p:nvPr/>
        </p:nvSpPr>
        <p:spPr>
          <a:xfrm>
            <a:off x="10343870" y="417129"/>
            <a:ext cx="3696260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Código en ejecución.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78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BJETIVO: El objetivo de este proyecto era devolverle al cliente (P. O.)…"/>
          <p:cNvSpPr txBox="1"/>
          <p:nvPr/>
        </p:nvSpPr>
        <p:spPr>
          <a:xfrm>
            <a:off x="3688626" y="5944486"/>
            <a:ext cx="17006748" cy="182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3400"/>
            </a:pPr>
            <a:r>
              <a:rPr b="1">
                <a:solidFill>
                  <a:srgbClr val="4FA799"/>
                </a:solidFill>
              </a:rPr>
              <a:t>OBJETIVO:</a:t>
            </a:r>
            <a:r>
              <a:rPr>
                <a:solidFill>
                  <a:srgbClr val="4FA799"/>
                </a:solidFill>
              </a:rPr>
              <a:t> </a:t>
            </a:r>
            <a:r>
              <a:t>El objetivo de este proyecto era devolverle al cliente (P. O.)</a:t>
            </a:r>
          </a:p>
          <a:p>
            <a:pPr>
              <a:lnSpc>
                <a:spcPct val="120000"/>
              </a:lnSpc>
              <a:defRPr sz="3400"/>
            </a:pPr>
            <a:r>
              <a:t>una base de datos limpia y unificada a partir de tres archivos que él nos proporcionaba,</a:t>
            </a:r>
          </a:p>
          <a:p>
            <a:pPr>
              <a:lnSpc>
                <a:spcPct val="120000"/>
              </a:lnSpc>
              <a:defRPr sz="3400"/>
            </a:pPr>
            <a:r>
              <a:t>así como automatizar la limpieza e introducción de futuros datos.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100%.png" descr="100%.png"/>
          <p:cNvPicPr>
            <a:picLocks noChangeAspect="1"/>
          </p:cNvPicPr>
          <p:nvPr/>
        </p:nvPicPr>
        <p:blipFill>
          <a:blip r:embed="rId2"/>
          <a:srcRect l="3652" t="6991" r="22836" b="17127"/>
          <a:stretch>
            <a:fillRect/>
          </a:stretch>
        </p:blipFill>
        <p:spPr>
          <a:xfrm>
            <a:off x="1389657" y="1491685"/>
            <a:ext cx="21604700" cy="11695917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Datos TXT en CSV"/>
          <p:cNvSpPr txBox="1"/>
          <p:nvPr/>
        </p:nvSpPr>
        <p:spPr>
          <a:xfrm>
            <a:off x="10583545" y="686430"/>
            <a:ext cx="3216911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Datos TXT en CSV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rchivo SQL en SQL"/>
          <p:cNvSpPr txBox="1"/>
          <p:nvPr/>
        </p:nvSpPr>
        <p:spPr>
          <a:xfrm>
            <a:off x="10418546" y="686430"/>
            <a:ext cx="3546908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Archivo SQL en SQL</a:t>
            </a:r>
          </a:p>
        </p:txBody>
      </p:sp>
      <p:grpSp>
        <p:nvGrpSpPr>
          <p:cNvPr id="249" name="Agrupar"/>
          <p:cNvGrpSpPr/>
          <p:nvPr/>
        </p:nvGrpSpPr>
        <p:grpSpPr>
          <a:xfrm>
            <a:off x="1443591" y="1533730"/>
            <a:ext cx="21602182" cy="11716544"/>
            <a:chOff x="0" y="0"/>
            <a:chExt cx="21602180" cy="11716542"/>
          </a:xfrm>
        </p:grpSpPr>
        <p:pic>
          <p:nvPicPr>
            <p:cNvPr id="247" name="TABLA_DATOS_SQL.png" descr="TABLA_DATOS_SQL.png"/>
            <p:cNvPicPr>
              <a:picLocks noChangeAspect="1"/>
            </p:cNvPicPr>
            <p:nvPr/>
          </p:nvPicPr>
          <p:blipFill>
            <a:blip r:embed="rId2"/>
            <a:srcRect l="3720" t="7118"/>
            <a:stretch>
              <a:fillRect/>
            </a:stretch>
          </p:blipFill>
          <p:spPr>
            <a:xfrm>
              <a:off x="0" y="0"/>
              <a:ext cx="21602182" cy="1171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Rectángulo"/>
            <p:cNvSpPr/>
            <p:nvPr/>
          </p:nvSpPr>
          <p:spPr>
            <a:xfrm>
              <a:off x="2922994" y="1516179"/>
              <a:ext cx="15421067" cy="606895"/>
            </a:xfrm>
            <a:prstGeom prst="rect">
              <a:avLst/>
            </a:prstGeom>
            <a:solidFill>
              <a:srgbClr val="F2F1F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Archivo XML en SQL"/>
          <p:cNvSpPr txBox="1"/>
          <p:nvPr/>
        </p:nvSpPr>
        <p:spPr>
          <a:xfrm>
            <a:off x="10392409" y="686430"/>
            <a:ext cx="3599181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Archivo XML en SQL</a:t>
            </a:r>
          </a:p>
        </p:txBody>
      </p:sp>
      <p:grpSp>
        <p:nvGrpSpPr>
          <p:cNvPr id="254" name="Agrupar"/>
          <p:cNvGrpSpPr/>
          <p:nvPr/>
        </p:nvGrpSpPr>
        <p:grpSpPr>
          <a:xfrm>
            <a:off x="1424442" y="1561266"/>
            <a:ext cx="21569607" cy="11684804"/>
            <a:chOff x="0" y="0"/>
            <a:chExt cx="21569605" cy="11684803"/>
          </a:xfrm>
        </p:grpSpPr>
        <p:pic>
          <p:nvPicPr>
            <p:cNvPr id="252" name="DATOS _XML_SQL.png" descr="DATOS _XML_SQL.png"/>
            <p:cNvPicPr>
              <a:picLocks noChangeAspect="1"/>
            </p:cNvPicPr>
            <p:nvPr/>
          </p:nvPicPr>
          <p:blipFill>
            <a:blip r:embed="rId2"/>
            <a:srcRect l="3692" t="7204"/>
            <a:stretch>
              <a:fillRect/>
            </a:stretch>
          </p:blipFill>
          <p:spPr>
            <a:xfrm>
              <a:off x="0" y="0"/>
              <a:ext cx="21569607" cy="11684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" name="Rectángulo"/>
            <p:cNvSpPr/>
            <p:nvPr/>
          </p:nvSpPr>
          <p:spPr>
            <a:xfrm>
              <a:off x="3019417" y="1691293"/>
              <a:ext cx="14355633" cy="370154"/>
            </a:xfrm>
            <a:prstGeom prst="rect">
              <a:avLst/>
            </a:prstGeom>
            <a:solidFill>
              <a:srgbClr val="F2F1F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10-datos en SQL de txt limpio.png" descr="10-datos en SQL de txt limpio.png"/>
          <p:cNvPicPr>
            <a:picLocks noChangeAspect="1"/>
          </p:cNvPicPr>
          <p:nvPr/>
        </p:nvPicPr>
        <p:blipFill>
          <a:blip r:embed="rId2"/>
          <a:srcRect l="426" t="3872" r="426"/>
          <a:stretch>
            <a:fillRect/>
          </a:stretch>
        </p:blipFill>
        <p:spPr>
          <a:xfrm>
            <a:off x="1358900" y="1493290"/>
            <a:ext cx="21462882" cy="1167469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rchivo TXT en SQL"/>
          <p:cNvSpPr txBox="1"/>
          <p:nvPr/>
        </p:nvSpPr>
        <p:spPr>
          <a:xfrm>
            <a:off x="10441838" y="686430"/>
            <a:ext cx="3500324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 b="1"/>
            </a:lvl1pPr>
          </a:lstStyle>
          <a:p>
            <a:r>
              <a:t>Archivo TXT en SQL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REVERSE ENGINEER AZUL.png" descr="REVERSE ENGINEER AZUL.png"/>
          <p:cNvPicPr>
            <a:picLocks noChangeAspect="1"/>
          </p:cNvPicPr>
          <p:nvPr/>
        </p:nvPicPr>
        <p:blipFill>
          <a:blip r:embed="rId2">
            <a:alphaModFix amt="97864"/>
          </a:blip>
          <a:stretch>
            <a:fillRect/>
          </a:stretch>
        </p:blipFill>
        <p:spPr>
          <a:xfrm>
            <a:off x="3861127" y="326735"/>
            <a:ext cx="16661746" cy="1306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gradecen su atención."/>
          <p:cNvSpPr txBox="1"/>
          <p:nvPr/>
        </p:nvSpPr>
        <p:spPr>
          <a:xfrm>
            <a:off x="6415894" y="8023021"/>
            <a:ext cx="12299842" cy="451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4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1" u="sng" dirty="0">
                <a:latin typeface="Arial"/>
              </a:rPr>
              <a:t>FOLLOW ME ON</a:t>
            </a:r>
            <a:r>
              <a:rPr lang="en-US" b="1" dirty="0">
                <a:latin typeface="Arial"/>
              </a:rPr>
              <a:t> :</a:t>
            </a:r>
            <a:endParaRPr lang="en-US" b="1" u="sng" dirty="0">
              <a:latin typeface="Arial"/>
            </a:endParaRPr>
          </a:p>
          <a:p>
            <a:endParaRPr lang="en-US" b="1" dirty="0">
              <a:latin typeface="Arial"/>
            </a:endParaRPr>
          </a:p>
          <a:p>
            <a:pPr algn="l"/>
            <a:r>
              <a:rPr lang="en-US" b="1" dirty="0">
                <a:latin typeface="Arial"/>
              </a:rPr>
              <a:t>My portfolio: </a:t>
            </a:r>
            <a:r>
              <a:rPr lang="en-US" dirty="0">
                <a:hlinkClick r:id="rId2"/>
              </a:rPr>
              <a:t>solkiria.github.io/solkiria/</a:t>
            </a:r>
            <a:endParaRPr lang="en-US" dirty="0">
              <a:latin typeface="Arial"/>
            </a:endParaRPr>
          </a:p>
          <a:p>
            <a:pPr algn="l"/>
            <a:r>
              <a:rPr lang="en-US" b="1" dirty="0">
                <a:latin typeface="Arial"/>
              </a:rPr>
              <a:t>e-mail </a:t>
            </a:r>
            <a:r>
              <a:rPr lang="en-US">
                <a:latin typeface="Arial"/>
              </a:rPr>
              <a:t>:          </a:t>
            </a:r>
            <a:r>
              <a:rPr lang="en-US" dirty="0">
                <a:latin typeface="Arial"/>
                <a:hlinkClick r:id="rId3"/>
              </a:rPr>
              <a:t>sonia.ruiz.p31@gmail.com</a:t>
            </a:r>
            <a:endParaRPr lang="es-ES" dirty="0">
              <a:latin typeface="Arial"/>
            </a:endParaRPr>
          </a:p>
          <a:p>
            <a:pPr algn="l"/>
            <a:r>
              <a:rPr lang="en-US" b="1" dirty="0">
                <a:latin typeface="Arial"/>
              </a:rPr>
              <a:t>LinkedIn</a:t>
            </a:r>
            <a:r>
              <a:rPr lang="en-US">
                <a:latin typeface="Arial"/>
              </a:rPr>
              <a:t> :     </a:t>
            </a:r>
            <a:r>
              <a:rPr lang="en-US" dirty="0">
                <a:hlinkClick r:id="rId4"/>
              </a:rPr>
              <a:t>linkedin.com/in/sonia-ruiz-perez/</a:t>
            </a:r>
            <a:endParaRPr lang="es-ES" dirty="0">
              <a:latin typeface="Arial"/>
            </a:endParaRPr>
          </a:p>
          <a:p>
            <a:pPr algn="l"/>
            <a:r>
              <a:rPr lang="en-US" b="1" dirty="0">
                <a:latin typeface="Arial"/>
              </a:rPr>
              <a:t>GitHub</a:t>
            </a:r>
            <a:r>
              <a:rPr lang="en-US" dirty="0">
                <a:latin typeface="Arial"/>
              </a:rPr>
              <a:t> :        </a:t>
            </a:r>
            <a:r>
              <a:rPr lang="en-US" dirty="0">
                <a:latin typeface="Arial"/>
                <a:hlinkClick r:id="rId5"/>
              </a:rPr>
              <a:t>github.com/solkiria</a:t>
            </a:r>
            <a:endParaRPr lang="es-ES" dirty="0">
              <a:latin typeface="Arial"/>
            </a:endParaRPr>
          </a:p>
          <a:p>
            <a:pPr algn="l"/>
            <a:r>
              <a:rPr lang="en-US" b="1" dirty="0">
                <a:latin typeface="Arial"/>
              </a:rPr>
              <a:t>Tableau</a:t>
            </a:r>
            <a:r>
              <a:rPr lang="en-US" dirty="0">
                <a:latin typeface="Arial"/>
              </a:rPr>
              <a:t> :      </a:t>
            </a:r>
            <a:r>
              <a:rPr lang="en-US" dirty="0">
                <a:latin typeface="Arial"/>
                <a:hlinkClick r:id="rId6"/>
              </a:rPr>
              <a:t>public.tableau.com/app/profile/solkiria</a:t>
            </a:r>
            <a:endParaRPr lang="es-ES" dirty="0">
              <a:latin typeface="Arial"/>
            </a:endParaRPr>
          </a:p>
        </p:txBody>
      </p:sp>
      <p:pic>
        <p:nvPicPr>
          <p:cNvPr id="3" name="Imagen 2" descr="Texto, Logotipo&#10;&#10;Descripción generada automáticamente">
            <a:extLst>
              <a:ext uri="{FF2B5EF4-FFF2-40B4-BE49-F238E27FC236}">
                <a16:creationId xmlns:a16="http://schemas.microsoft.com/office/drawing/2014/main" id="{F9641F2C-C469-3BB7-1D67-6FC4A95AD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6656" y="1256075"/>
            <a:ext cx="5532407" cy="3785133"/>
          </a:xfrm>
          <a:prstGeom prst="rect">
            <a:avLst/>
          </a:prstGeom>
        </p:spPr>
      </p:pic>
      <p:sp>
        <p:nvSpPr>
          <p:cNvPr id="5" name="Automatización de la limpieza e introducción en una base de datos…">
            <a:extLst>
              <a:ext uri="{FF2B5EF4-FFF2-40B4-BE49-F238E27FC236}">
                <a16:creationId xmlns:a16="http://schemas.microsoft.com/office/drawing/2014/main" id="{B2C658C0-8A3B-51FB-9A06-290C212133E9}"/>
              </a:ext>
            </a:extLst>
          </p:cNvPr>
          <p:cNvSpPr txBox="1"/>
          <p:nvPr/>
        </p:nvSpPr>
        <p:spPr>
          <a:xfrm>
            <a:off x="10120919" y="5921929"/>
            <a:ext cx="4142160" cy="107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900">
                <a:solidFill>
                  <a:srgbClr val="4FA79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s-ES" sz="6300" b="1" dirty="0" err="1">
                <a:ea typeface="+mn-lt"/>
                <a:cs typeface="+mn-lt"/>
              </a:rPr>
              <a:t>Thank</a:t>
            </a:r>
            <a:r>
              <a:rPr lang="es-ES" sz="6300" b="1" dirty="0">
                <a:ea typeface="+mn-lt"/>
                <a:cs typeface="+mn-lt"/>
              </a:rPr>
              <a:t> </a:t>
            </a:r>
            <a:r>
              <a:rPr lang="es-ES" sz="6300" b="1" dirty="0" err="1">
                <a:ea typeface="+mn-lt"/>
                <a:cs typeface="+mn-lt"/>
              </a:rPr>
              <a:t>you</a:t>
            </a:r>
            <a:endParaRPr lang="es-ES" sz="6300" b="1" dirty="0" err="1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QL_ORIGINAL.png" descr="SQL_ORIGINA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3156" y="869103"/>
            <a:ext cx="11755418" cy="6746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XML_ORIGINAL.png" descr="XML_ORIGINAL.png"/>
          <p:cNvPicPr>
            <a:picLocks noChangeAspect="1"/>
          </p:cNvPicPr>
          <p:nvPr/>
        </p:nvPicPr>
        <p:blipFill>
          <a:blip r:embed="rId3"/>
          <a:srcRect l="1833" t="1643" r="928" b="712"/>
          <a:stretch>
            <a:fillRect/>
          </a:stretch>
        </p:blipFill>
        <p:spPr>
          <a:xfrm>
            <a:off x="8171162" y="2703230"/>
            <a:ext cx="9663812" cy="9518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DATATXT_ORIGINAL.png" descr="DATATXT_ORIGINAL.png"/>
          <p:cNvPicPr>
            <a:picLocks noChangeAspect="1"/>
          </p:cNvPicPr>
          <p:nvPr/>
        </p:nvPicPr>
        <p:blipFill>
          <a:blip r:embed="rId4"/>
          <a:srcRect l="1876" t="1449" r="1876" b="1449"/>
          <a:stretch>
            <a:fillRect/>
          </a:stretch>
        </p:blipFill>
        <p:spPr>
          <a:xfrm>
            <a:off x="14296519" y="661347"/>
            <a:ext cx="9699155" cy="963325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Archivo .SQL"/>
          <p:cNvSpPr txBox="1"/>
          <p:nvPr/>
        </p:nvSpPr>
        <p:spPr>
          <a:xfrm>
            <a:off x="3017169" y="7918682"/>
            <a:ext cx="19040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Archivo .SQL</a:t>
            </a:r>
          </a:p>
        </p:txBody>
      </p:sp>
      <p:sp>
        <p:nvSpPr>
          <p:cNvPr id="163" name="Archivo .SQL"/>
          <p:cNvSpPr txBox="1"/>
          <p:nvPr/>
        </p:nvSpPr>
        <p:spPr>
          <a:xfrm>
            <a:off x="3017169" y="7918682"/>
            <a:ext cx="19040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Archivo .SQL</a:t>
            </a:r>
          </a:p>
        </p:txBody>
      </p:sp>
      <p:sp>
        <p:nvSpPr>
          <p:cNvPr id="164" name="Archivo .XML"/>
          <p:cNvSpPr txBox="1"/>
          <p:nvPr/>
        </p:nvSpPr>
        <p:spPr>
          <a:xfrm>
            <a:off x="12174430" y="12566822"/>
            <a:ext cx="198912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Archivo .XML</a:t>
            </a:r>
          </a:p>
        </p:txBody>
      </p:sp>
      <p:sp>
        <p:nvSpPr>
          <p:cNvPr id="165" name="Archivo .TXT"/>
          <p:cNvSpPr txBox="1"/>
          <p:nvPr/>
        </p:nvSpPr>
        <p:spPr>
          <a:xfrm>
            <a:off x="21482092" y="10576290"/>
            <a:ext cx="190469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Archivo .TXT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REVERSE ENGINEER AZUL.png" descr="REVERSE ENGINEER AZUL.png"/>
          <p:cNvPicPr>
            <a:picLocks noChangeAspect="1"/>
          </p:cNvPicPr>
          <p:nvPr/>
        </p:nvPicPr>
        <p:blipFill>
          <a:blip r:embed="rId2">
            <a:alphaModFix amt="97864"/>
          </a:blip>
          <a:stretch>
            <a:fillRect/>
          </a:stretch>
        </p:blipFill>
        <p:spPr>
          <a:xfrm>
            <a:off x="710227" y="1753229"/>
            <a:ext cx="13022655" cy="1020954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racterísticas de la Base de Datos:…"/>
          <p:cNvSpPr txBox="1"/>
          <p:nvPr/>
        </p:nvSpPr>
        <p:spPr>
          <a:xfrm>
            <a:off x="14241955" y="3522522"/>
            <a:ext cx="9338596" cy="6594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t>Características de la Base de Datos:</a:t>
            </a:r>
          </a:p>
          <a:p>
            <a:pPr algn="l">
              <a:defRPr sz="2600" b="1"/>
            </a:pPr>
            <a:endParaRPr/>
          </a:p>
          <a:p>
            <a:pPr marL="304800" indent="-304800" algn="l">
              <a:buSzPct val="123000"/>
              <a:buChar char="-"/>
              <a:defRPr sz="2600"/>
            </a:pPr>
            <a:r>
              <a:t>Nombre de la Base de Datos: “project1”:</a:t>
            </a:r>
          </a:p>
          <a:p>
            <a:pPr marL="304800" indent="-304800" algn="l">
              <a:buSzPct val="123000"/>
              <a:buChar char="-"/>
              <a:defRPr sz="2600"/>
            </a:pPr>
            <a:r>
              <a:t>Nombre de las Tablas: “data_sql", "data_xml", "data_txt".</a:t>
            </a:r>
          </a:p>
          <a:p>
            <a:pPr algn="l">
              <a:defRPr sz="2600"/>
            </a:pPr>
            <a:endParaRPr/>
          </a:p>
          <a:p>
            <a:pPr algn="l">
              <a:defRPr sz="2600" u="sng"/>
            </a:pPr>
            <a:r>
              <a:t>Las especificaciones que deben cumplir las tablas son:</a:t>
            </a:r>
          </a:p>
          <a:p>
            <a:pPr algn="l">
              <a:defRPr sz="2600"/>
            </a:pPr>
            <a:endParaRPr/>
          </a:p>
          <a:p>
            <a:pPr marL="304800" indent="-304800" algn="l">
              <a:buSzPct val="123000"/>
              <a:buChar char="-"/>
              <a:defRPr sz="2600"/>
            </a:pPr>
            <a:r>
              <a:t>data_sql: tabla madre. Clave primaria index_sql (INT).</a:t>
            </a:r>
          </a:p>
          <a:p>
            <a:pPr algn="l">
              <a:defRPr sz="2600"/>
            </a:pPr>
            <a:endParaRPr/>
          </a:p>
          <a:p>
            <a:pPr marL="304800" indent="-304800" algn="l">
              <a:buSzPct val="123000"/>
              <a:buChar char="-"/>
              <a:defRPr sz="2600"/>
            </a:pPr>
            <a:r>
              <a:t>data_xml: Su clave primaria es index_xml y su clave foránea es la columna index_sql, ambas de tipo numérico.</a:t>
            </a:r>
          </a:p>
          <a:p>
            <a:pPr marL="304800" indent="-304800" algn="l">
              <a:buSzPct val="123000"/>
              <a:buChar char="-"/>
              <a:defRPr sz="2600"/>
            </a:pPr>
            <a:endParaRPr/>
          </a:p>
          <a:p>
            <a:pPr marL="304800" indent="-304800" algn="l">
              <a:buSzPct val="123000"/>
              <a:buChar char="-"/>
              <a:defRPr sz="2600"/>
            </a:pPr>
            <a:r>
              <a:t>data_txt: Su clave primaria es index_txt y su clave foránea es la columna index_sql, ambas de tipo numérico.</a:t>
            </a:r>
          </a:p>
          <a:p>
            <a:pPr algn="l">
              <a:defRPr sz="2600"/>
            </a:pPr>
            <a:endParaRPr/>
          </a:p>
          <a:p>
            <a:pPr algn="l">
              <a:defRPr sz="2600"/>
            </a:pPr>
            <a:r>
              <a:t>Las tres tablas se relacionarán mediante la columna index_sql.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QL_ORIGINAL.png" descr="SQL_ORIGINAL.png"/>
          <p:cNvPicPr>
            <a:picLocks noChangeAspect="1"/>
          </p:cNvPicPr>
          <p:nvPr/>
        </p:nvPicPr>
        <p:blipFill>
          <a:blip r:embed="rId2"/>
          <a:srcRect r="3687"/>
          <a:stretch>
            <a:fillRect/>
          </a:stretch>
        </p:blipFill>
        <p:spPr>
          <a:xfrm>
            <a:off x="3905426" y="1920279"/>
            <a:ext cx="16573086" cy="987557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aracterísticas del archivo .sql"/>
          <p:cNvSpPr txBox="1"/>
          <p:nvPr/>
        </p:nvSpPr>
        <p:spPr>
          <a:xfrm>
            <a:off x="16758705" y="836270"/>
            <a:ext cx="629147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/>
            </a:lvl1pPr>
          </a:lstStyle>
          <a:p>
            <a:r>
              <a:t>Características del archivo .sql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IDEO_SQL_CORTADO.mov" descr="VIDEO_SQL_CORTAD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876" y="535427"/>
            <a:ext cx="21600248" cy="12645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8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XML_ORIGINAL.png" descr="XML_ORIGINAL.png"/>
          <p:cNvPicPr>
            <a:picLocks noChangeAspect="1"/>
          </p:cNvPicPr>
          <p:nvPr/>
        </p:nvPicPr>
        <p:blipFill>
          <a:blip r:embed="rId2"/>
          <a:srcRect l="1833" t="1643" r="928" b="712"/>
          <a:stretch>
            <a:fillRect/>
          </a:stretch>
        </p:blipFill>
        <p:spPr>
          <a:xfrm>
            <a:off x="867047" y="1720453"/>
            <a:ext cx="10432430" cy="1027504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Características del archivo .xml…"/>
          <p:cNvSpPr txBox="1"/>
          <p:nvPr/>
        </p:nvSpPr>
        <p:spPr>
          <a:xfrm>
            <a:off x="12334947" y="4124528"/>
            <a:ext cx="11205645" cy="546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/>
            </a:pPr>
            <a:r>
              <a:t>Características del archivo .xml</a:t>
            </a:r>
          </a:p>
          <a:p>
            <a:pPr algn="l">
              <a:defRPr b="1"/>
            </a:pPr>
            <a:endParaRPr/>
          </a:p>
          <a:p>
            <a:pPr algn="l" defTabSz="457200"/>
            <a:r>
              <a:t>Objetivos en la depuración del fichero XML:</a:t>
            </a:r>
          </a:p>
          <a:p>
            <a:pPr algn="l" defTabSz="457200"/>
            <a:endParaRPr/>
          </a:p>
          <a:p>
            <a:pPr algn="l" defTabSz="457200"/>
            <a:r>
              <a:t>    • Omitir columnas con contenido redundante.</a:t>
            </a:r>
          </a:p>
          <a:p>
            <a:pPr algn="l" defTabSz="457200"/>
            <a:r>
              <a:t>    • Recodificar la variable de género (‘Man’, ‘Woman’, ‘Non-binary’, etc.)</a:t>
            </a:r>
          </a:p>
          <a:p>
            <a:pPr algn="l" defTabSz="457200"/>
            <a:endParaRPr/>
          </a:p>
          <a:p>
            <a:pPr algn="l" defTabSz="457200"/>
            <a:endParaRPr/>
          </a:p>
          <a:p>
            <a:pPr algn="l" defTabSz="457200"/>
            <a:r>
              <a:t>Novedades respecto a la depuración:</a:t>
            </a:r>
          </a:p>
          <a:p>
            <a:pPr algn="l" defTabSz="457200"/>
            <a:endParaRPr/>
          </a:p>
          <a:p>
            <a:pPr algn="l" defTabSz="457200"/>
            <a:r>
              <a:t>    • Se ha omitido la columna con contenido redundante (level _ 0)</a:t>
            </a:r>
          </a:p>
          <a:p>
            <a:pPr algn="l" defTabSz="457200"/>
            <a:r>
              <a:t>    • Variable género: Numérica →  String (conjunto de caracteres)</a:t>
            </a:r>
          </a:p>
          <a:p>
            <a:pPr algn="l" defTabSz="457200"/>
            <a:r>
              <a:t>    • Relacionada con la tabla ‘data_sql’ mediante la columna ‘index_sql’</a:t>
            </a:r>
          </a:p>
          <a:p>
            <a:pPr algn="l">
              <a:defRPr sz="1900"/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ángulo"/>
          <p:cNvSpPr/>
          <p:nvPr/>
        </p:nvSpPr>
        <p:spPr>
          <a:xfrm>
            <a:off x="12793133" y="7837445"/>
            <a:ext cx="6973026" cy="73742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D5D5D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12805832" y="7147483"/>
            <a:ext cx="6947627" cy="67191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chemeClr val="accent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5" name="ANTES.png" descr="ANT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372" y="6544024"/>
            <a:ext cx="6987716" cy="732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756" y="5034318"/>
            <a:ext cx="6987717" cy="355440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ANTES"/>
          <p:cNvSpPr txBox="1"/>
          <p:nvPr/>
        </p:nvSpPr>
        <p:spPr>
          <a:xfrm>
            <a:off x="5830543" y="3737820"/>
            <a:ext cx="206685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ANTES</a:t>
            </a:r>
          </a:p>
        </p:txBody>
      </p:sp>
      <p:sp>
        <p:nvSpPr>
          <p:cNvPr id="188" name="DESPUÉS"/>
          <p:cNvSpPr txBox="1"/>
          <p:nvPr/>
        </p:nvSpPr>
        <p:spPr>
          <a:xfrm>
            <a:off x="14822853" y="3737820"/>
            <a:ext cx="291358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DESPUÉS</a:t>
            </a:r>
          </a:p>
        </p:txBody>
      </p:sp>
      <p:grpSp>
        <p:nvGrpSpPr>
          <p:cNvPr id="195" name="Agrupar"/>
          <p:cNvGrpSpPr/>
          <p:nvPr/>
        </p:nvGrpSpPr>
        <p:grpSpPr>
          <a:xfrm>
            <a:off x="5392979" y="5080797"/>
            <a:ext cx="3246203" cy="3554406"/>
            <a:chOff x="0" y="0"/>
            <a:chExt cx="3246201" cy="3554404"/>
          </a:xfrm>
        </p:grpSpPr>
        <p:pic>
          <p:nvPicPr>
            <p:cNvPr id="189" name="Imagen" descr="Imagen"/>
            <p:cNvPicPr>
              <a:picLocks noChangeAspect="1"/>
            </p:cNvPicPr>
            <p:nvPr/>
          </p:nvPicPr>
          <p:blipFill>
            <a:blip r:embed="rId3"/>
            <a:srcRect r="53544"/>
            <a:stretch>
              <a:fillRect/>
            </a:stretch>
          </p:blipFill>
          <p:spPr>
            <a:xfrm>
              <a:off x="0" y="0"/>
              <a:ext cx="3246202" cy="3554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level_0"/>
            <p:cNvSpPr txBox="1"/>
            <p:nvPr/>
          </p:nvSpPr>
          <p:spPr>
            <a:xfrm>
              <a:off x="645564" y="51043"/>
              <a:ext cx="1603414" cy="659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700">
                  <a:solidFill>
                    <a:srgbClr val="8B242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level_0</a:t>
              </a:r>
            </a:p>
          </p:txBody>
        </p:sp>
        <p:sp>
          <p:nvSpPr>
            <p:cNvPr id="191" name="index_xml"/>
            <p:cNvSpPr txBox="1"/>
            <p:nvPr/>
          </p:nvSpPr>
          <p:spPr>
            <a:xfrm>
              <a:off x="293609" y="712055"/>
              <a:ext cx="2307325" cy="659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7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index_xml</a:t>
              </a:r>
            </a:p>
          </p:txBody>
        </p:sp>
        <p:sp>
          <p:nvSpPr>
            <p:cNvPr id="192" name="time"/>
            <p:cNvSpPr txBox="1"/>
            <p:nvPr/>
          </p:nvSpPr>
          <p:spPr>
            <a:xfrm>
              <a:off x="920221" y="1447471"/>
              <a:ext cx="1054101" cy="659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7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time</a:t>
              </a:r>
            </a:p>
          </p:txBody>
        </p:sp>
        <p:sp>
          <p:nvSpPr>
            <p:cNvPr id="193" name="age"/>
            <p:cNvSpPr txBox="1"/>
            <p:nvPr/>
          </p:nvSpPr>
          <p:spPr>
            <a:xfrm>
              <a:off x="989531" y="2119388"/>
              <a:ext cx="915481" cy="659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7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age</a:t>
              </a:r>
            </a:p>
          </p:txBody>
        </p:sp>
        <p:sp>
          <p:nvSpPr>
            <p:cNvPr id="194" name="gender"/>
            <p:cNvSpPr txBox="1"/>
            <p:nvPr/>
          </p:nvSpPr>
          <p:spPr>
            <a:xfrm>
              <a:off x="628413" y="2842104"/>
              <a:ext cx="1637717" cy="659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7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gender</a:t>
              </a:r>
            </a:p>
          </p:txBody>
        </p:sp>
      </p:grpSp>
      <p:sp>
        <p:nvSpPr>
          <p:cNvPr id="196" name="index_xml"/>
          <p:cNvSpPr txBox="1"/>
          <p:nvPr/>
        </p:nvSpPr>
        <p:spPr>
          <a:xfrm>
            <a:off x="13275221" y="5060879"/>
            <a:ext cx="2307325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index_xml</a:t>
            </a:r>
          </a:p>
        </p:txBody>
      </p:sp>
      <p:sp>
        <p:nvSpPr>
          <p:cNvPr id="197" name="time"/>
          <p:cNvSpPr txBox="1"/>
          <p:nvPr/>
        </p:nvSpPr>
        <p:spPr>
          <a:xfrm>
            <a:off x="13901833" y="5796296"/>
            <a:ext cx="1054101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time</a:t>
            </a:r>
          </a:p>
        </p:txBody>
      </p:sp>
      <p:sp>
        <p:nvSpPr>
          <p:cNvPr id="198" name="age"/>
          <p:cNvSpPr txBox="1"/>
          <p:nvPr/>
        </p:nvSpPr>
        <p:spPr>
          <a:xfrm>
            <a:off x="13971143" y="6468213"/>
            <a:ext cx="915481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age</a:t>
            </a:r>
          </a:p>
        </p:txBody>
      </p:sp>
      <p:sp>
        <p:nvSpPr>
          <p:cNvPr id="199" name="gender"/>
          <p:cNvSpPr txBox="1"/>
          <p:nvPr/>
        </p:nvSpPr>
        <p:spPr>
          <a:xfrm>
            <a:off x="13610025" y="7152829"/>
            <a:ext cx="1637717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gender</a:t>
            </a:r>
          </a:p>
        </p:txBody>
      </p:sp>
      <p:sp>
        <p:nvSpPr>
          <p:cNvPr id="200" name="index_sql"/>
          <p:cNvSpPr txBox="1"/>
          <p:nvPr/>
        </p:nvSpPr>
        <p:spPr>
          <a:xfrm>
            <a:off x="13340303" y="7876423"/>
            <a:ext cx="2177162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index_sql</a:t>
            </a:r>
          </a:p>
        </p:txBody>
      </p:sp>
      <p:sp>
        <p:nvSpPr>
          <p:cNvPr id="201" name="INT AI PK"/>
          <p:cNvSpPr txBox="1"/>
          <p:nvPr/>
        </p:nvSpPr>
        <p:spPr>
          <a:xfrm>
            <a:off x="16888135" y="5128686"/>
            <a:ext cx="187523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INT AI PK</a:t>
            </a:r>
          </a:p>
        </p:txBody>
      </p:sp>
      <p:sp>
        <p:nvSpPr>
          <p:cNvPr id="202" name="VARCHAR(300)"/>
          <p:cNvSpPr txBox="1"/>
          <p:nvPr/>
        </p:nvSpPr>
        <p:spPr>
          <a:xfrm>
            <a:off x="16374445" y="5789698"/>
            <a:ext cx="290261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VARCHAR(300)</a:t>
            </a:r>
          </a:p>
        </p:txBody>
      </p:sp>
      <p:sp>
        <p:nvSpPr>
          <p:cNvPr id="203" name="VARCHAR(300)"/>
          <p:cNvSpPr txBox="1"/>
          <p:nvPr/>
        </p:nvSpPr>
        <p:spPr>
          <a:xfrm>
            <a:off x="16374445" y="6525114"/>
            <a:ext cx="290261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VARCHAR(300)</a:t>
            </a:r>
          </a:p>
        </p:txBody>
      </p:sp>
      <p:sp>
        <p:nvSpPr>
          <p:cNvPr id="204" name="VARCHAR (300)"/>
          <p:cNvSpPr txBox="1"/>
          <p:nvPr/>
        </p:nvSpPr>
        <p:spPr>
          <a:xfrm>
            <a:off x="16317955" y="7197031"/>
            <a:ext cx="301559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VARCHAR (300)</a:t>
            </a:r>
          </a:p>
        </p:txBody>
      </p:sp>
      <p:sp>
        <p:nvSpPr>
          <p:cNvPr id="205" name="INT FK"/>
          <p:cNvSpPr txBox="1"/>
          <p:nvPr/>
        </p:nvSpPr>
        <p:spPr>
          <a:xfrm>
            <a:off x="17143963" y="7919747"/>
            <a:ext cx="136357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INT FK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VIDEO_XML_CORTADO.mov" descr="VIDEO_XML_CORTAD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2468" y="693267"/>
            <a:ext cx="21599064" cy="12329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2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25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21_BasicWhite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revision>91</cp:revision>
  <dcterms:modified xsi:type="dcterms:W3CDTF">2023-10-06T10:17:44Z</dcterms:modified>
</cp:coreProperties>
</file>